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8" r:id="rId4"/>
    <p:sldId id="279" r:id="rId5"/>
    <p:sldId id="280" r:id="rId6"/>
    <p:sldId id="290" r:id="rId7"/>
    <p:sldId id="277" r:id="rId8"/>
    <p:sldId id="265" r:id="rId9"/>
    <p:sldId id="272" r:id="rId10"/>
    <p:sldId id="273" r:id="rId11"/>
    <p:sldId id="274" r:id="rId12"/>
    <p:sldId id="275" r:id="rId13"/>
    <p:sldId id="285" r:id="rId14"/>
    <p:sldId id="268" r:id="rId15"/>
    <p:sldId id="281" r:id="rId16"/>
    <p:sldId id="282" r:id="rId17"/>
    <p:sldId id="283" r:id="rId18"/>
    <p:sldId id="284" r:id="rId19"/>
    <p:sldId id="267" r:id="rId20"/>
    <p:sldId id="289" r:id="rId21"/>
    <p:sldId id="286" r:id="rId22"/>
    <p:sldId id="287" r:id="rId23"/>
    <p:sldId id="292" r:id="rId24"/>
    <p:sldId id="276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E659-1FE0-48B0-B64B-54232F36B019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F11A-9174-44BD-8067-B92831852C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5101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E659-1FE0-48B0-B64B-54232F36B019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F11A-9174-44BD-8067-B92831852C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64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E659-1FE0-48B0-B64B-54232F36B019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F11A-9174-44BD-8067-B92831852C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55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E659-1FE0-48B0-B64B-54232F36B019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F11A-9174-44BD-8067-B92831852C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788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E659-1FE0-48B0-B64B-54232F36B019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F11A-9174-44BD-8067-B92831852C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52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E659-1FE0-48B0-B64B-54232F36B019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F11A-9174-44BD-8067-B92831852C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400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E659-1FE0-48B0-B64B-54232F36B019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F11A-9174-44BD-8067-B92831852C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7805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E659-1FE0-48B0-B64B-54232F36B019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F11A-9174-44BD-8067-B92831852C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397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E659-1FE0-48B0-B64B-54232F36B019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F11A-9174-44BD-8067-B92831852C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21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E659-1FE0-48B0-B64B-54232F36B019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F11A-9174-44BD-8067-B92831852C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383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E659-1FE0-48B0-B64B-54232F36B019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F11A-9174-44BD-8067-B92831852C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4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1E659-1FE0-48B0-B64B-54232F36B019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2F11A-9174-44BD-8067-B92831852C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44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soclalluna.com/4oeso-biologia-y-geologia/ud-06-conocer-la-tierra-y-descubrir-su-pasado/02-el-fanerozoico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a-ES" dirty="0" smtClean="0"/>
              <a:t>Presentació 3</a:t>
            </a:r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ca-ES" dirty="0" smtClean="0"/>
              <a:t>Períodes geològics i paleomagnetisme.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9889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ERA PALEOZOICA: Periodos Cámbrico, Ordovícico y Silúrico timeline | 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045" y="1268760"/>
            <a:ext cx="6733955" cy="580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42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Grans períodes </a:t>
            </a:r>
            <a:r>
              <a:rPr lang="ca-ES" dirty="0" smtClean="0"/>
              <a:t>geològics: </a:t>
            </a:r>
            <a:r>
              <a:rPr lang="ca-ES" dirty="0" err="1" smtClean="0"/>
              <a:t>Paeleozoic</a:t>
            </a:r>
            <a:r>
              <a:rPr lang="ca-ES" dirty="0" smtClean="0"/>
              <a:t> </a:t>
            </a:r>
            <a:r>
              <a:rPr lang="ca-ES" dirty="0" smtClean="0"/>
              <a:t>540-250 </a:t>
            </a:r>
            <a:r>
              <a:rPr lang="ca-ES" dirty="0" err="1" smtClean="0"/>
              <a:t>M.a</a:t>
            </a:r>
            <a:endParaRPr lang="es-ES" dirty="0"/>
          </a:p>
        </p:txBody>
      </p:sp>
      <p:pic>
        <p:nvPicPr>
          <p:cNvPr id="6146" name="Picture 2" descr="http://hyperphysics.phy-astr.gsu.edu/hbasees/Geophys/imggeo/geoti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08720"/>
            <a:ext cx="318835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744839" y="2137543"/>
            <a:ext cx="648072" cy="122413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-38227" y="3645024"/>
            <a:ext cx="2448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Aparició d’invertebrats i vertebrats. Colonització de l’espai terrestre. Amfibis, rèptils, fongs i coníferes (arbres de la família dels pins i avets).</a:t>
            </a:r>
          </a:p>
          <a:p>
            <a:r>
              <a:rPr lang="ca-ES" dirty="0" err="1" smtClean="0"/>
              <a:t>Oxígen</a:t>
            </a:r>
            <a:r>
              <a:rPr lang="ca-ES" dirty="0" smtClean="0"/>
              <a:t> com l’actual.</a:t>
            </a:r>
            <a:endParaRPr lang="es-E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5" y="5570755"/>
            <a:ext cx="1742236" cy="140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547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l Mesozoico, la tierra de los dinosaurios: Triás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" y="1391818"/>
            <a:ext cx="9108504" cy="593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42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Grans períodes </a:t>
            </a:r>
            <a:r>
              <a:rPr lang="ca-ES" dirty="0" smtClean="0"/>
              <a:t>geològics: Mesozoic </a:t>
            </a:r>
            <a:r>
              <a:rPr lang="ca-ES" dirty="0" smtClean="0"/>
              <a:t>250-66 </a:t>
            </a:r>
            <a:r>
              <a:rPr lang="ca-ES" dirty="0" err="1" smtClean="0"/>
              <a:t>M.a</a:t>
            </a:r>
            <a:endParaRPr lang="es-ES" dirty="0"/>
          </a:p>
        </p:txBody>
      </p:sp>
      <p:pic>
        <p:nvPicPr>
          <p:cNvPr id="6146" name="Picture 2" descr="http://hyperphysics.phy-astr.gsu.edu/hbasees/Geophys/imggeo/geoti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08720"/>
            <a:ext cx="318835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691573" y="1391818"/>
            <a:ext cx="648072" cy="81304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971" y="3553487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chemeClr val="bg1"/>
                </a:solidFill>
              </a:rPr>
              <a:t>Grans rèptils (dinosaures) i primers ocells i mamífers primitius.</a:t>
            </a:r>
          </a:p>
          <a:p>
            <a:r>
              <a:rPr lang="ca-ES" dirty="0" smtClean="0">
                <a:solidFill>
                  <a:schemeClr val="bg1"/>
                </a:solidFill>
              </a:rPr>
              <a:t>Primeres plantes amb flors.</a:t>
            </a:r>
          </a:p>
          <a:p>
            <a:r>
              <a:rPr lang="ca-ES" dirty="0" smtClean="0">
                <a:solidFill>
                  <a:schemeClr val="bg1"/>
                </a:solidFill>
              </a:rPr>
              <a:t>Diversificació molt gran dels insectes.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84784"/>
            <a:ext cx="1899060" cy="163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125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2129156"/>
            <a:ext cx="9928691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42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Grans períodes </a:t>
            </a:r>
            <a:r>
              <a:rPr lang="ca-ES" dirty="0" smtClean="0"/>
              <a:t>geològics: Cenozoic </a:t>
            </a:r>
            <a:br>
              <a:rPr lang="ca-ES" dirty="0" smtClean="0"/>
            </a:br>
            <a:r>
              <a:rPr lang="ca-ES" dirty="0" smtClean="0"/>
              <a:t>66 </a:t>
            </a:r>
            <a:r>
              <a:rPr lang="ca-ES" dirty="0" err="1" smtClean="0"/>
              <a:t>M.a</a:t>
            </a:r>
            <a:r>
              <a:rPr lang="ca-ES" dirty="0" smtClean="0"/>
              <a:t> - actual</a:t>
            </a:r>
            <a:endParaRPr lang="es-ES" dirty="0"/>
          </a:p>
        </p:txBody>
      </p:sp>
      <p:pic>
        <p:nvPicPr>
          <p:cNvPr id="6146" name="Picture 2" descr="http://hyperphysics.phy-astr.gsu.edu/hbasees/Geophys/imggeo/geoti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08720"/>
            <a:ext cx="318835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691573" y="1124744"/>
            <a:ext cx="648072" cy="26707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3635896" y="2129156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Gran expansió dels mamífers i aus.</a:t>
            </a:r>
          </a:p>
          <a:p>
            <a:r>
              <a:rPr lang="ca-ES" dirty="0" smtClean="0"/>
              <a:t>Tornada al mar d’alguns mamífers.</a:t>
            </a:r>
            <a:endParaRPr lang="es-E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59513"/>
            <a:ext cx="22764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26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356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Grans períodes </a:t>
            </a:r>
            <a:r>
              <a:rPr lang="ca-ES" dirty="0" smtClean="0"/>
              <a:t>geològics: Quaternari</a:t>
            </a:r>
            <a:endParaRPr lang="es-ES" dirty="0"/>
          </a:p>
        </p:txBody>
      </p:sp>
      <p:pic>
        <p:nvPicPr>
          <p:cNvPr id="6146" name="Picture 2" descr="http://hyperphysics.phy-astr.gsu.edu/hbasees/Geophys/imggeo/geoti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46565"/>
            <a:ext cx="6264696" cy="537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901645" y="8367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chemeClr val="accent4"/>
                </a:solidFill>
              </a:rPr>
              <a:t>Humans</a:t>
            </a:r>
            <a:endParaRPr lang="es-ES" b="1" dirty="0">
              <a:solidFill>
                <a:schemeClr val="accent4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 flipH="1">
            <a:off x="6876256" y="1431231"/>
            <a:ext cx="864096" cy="2876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912534" y="1603466"/>
            <a:ext cx="1224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00" b="1" dirty="0" smtClean="0">
                <a:solidFill>
                  <a:srgbClr val="FF0000"/>
                </a:solidFill>
              </a:rPr>
              <a:t>Quaternari</a:t>
            </a:r>
            <a:endParaRPr lang="es-ES" sz="900" b="1" dirty="0">
              <a:solidFill>
                <a:srgbClr val="FF0000"/>
              </a:solidFill>
            </a:endParaRPr>
          </a:p>
        </p:txBody>
      </p:sp>
      <p:cxnSp>
        <p:nvCxnSpPr>
          <p:cNvPr id="12" name="11 Conector recto"/>
          <p:cNvCxnSpPr/>
          <p:nvPr/>
        </p:nvCxnSpPr>
        <p:spPr>
          <a:xfrm flipH="1" flipV="1">
            <a:off x="6876256" y="1762968"/>
            <a:ext cx="936104" cy="37542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7802498" y="1404597"/>
            <a:ext cx="216024" cy="40860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8100392" y="5305932"/>
            <a:ext cx="953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2,5 Ma.</a:t>
            </a:r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8100392" y="1536564"/>
            <a:ext cx="953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1" dirty="0" smtClean="0"/>
              <a:t>200,000a.</a:t>
            </a:r>
            <a:endParaRPr lang="es-ES" sz="1200" b="1" dirty="0"/>
          </a:p>
        </p:txBody>
      </p:sp>
      <p:sp>
        <p:nvSpPr>
          <p:cNvPr id="19" name="18 Rectángulo"/>
          <p:cNvSpPr/>
          <p:nvPr/>
        </p:nvSpPr>
        <p:spPr>
          <a:xfrm>
            <a:off x="7812360" y="1415409"/>
            <a:ext cx="206162" cy="30347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4362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Períodes geològics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42876" y="5906889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Al </a:t>
            </a:r>
            <a:r>
              <a:rPr lang="es-ES" dirty="0" err="1" smtClean="0"/>
              <a:t>llarg</a:t>
            </a:r>
            <a:r>
              <a:rPr lang="es-ES" dirty="0" smtClean="0"/>
              <a:t> </a:t>
            </a:r>
            <a:r>
              <a:rPr lang="es-ES" dirty="0" err="1" smtClean="0"/>
              <a:t>d’aquestes</a:t>
            </a:r>
            <a:r>
              <a:rPr lang="es-ES" dirty="0" smtClean="0"/>
              <a:t> eres, la </a:t>
            </a:r>
            <a:r>
              <a:rPr lang="es-ES" dirty="0" err="1" smtClean="0"/>
              <a:t>disposició</a:t>
            </a:r>
            <a:r>
              <a:rPr lang="es-ES" dirty="0" smtClean="0"/>
              <a:t> </a:t>
            </a:r>
            <a:r>
              <a:rPr lang="es-ES" dirty="0" err="1" smtClean="0"/>
              <a:t>dels</a:t>
            </a:r>
            <a:r>
              <a:rPr lang="es-ES" dirty="0" smtClean="0"/>
              <a:t> </a:t>
            </a:r>
            <a:r>
              <a:rPr lang="es-ES" dirty="0" err="1" smtClean="0"/>
              <a:t>continents</a:t>
            </a:r>
            <a:r>
              <a:rPr lang="es-ES" dirty="0" smtClean="0"/>
              <a:t> (i les </a:t>
            </a:r>
            <a:r>
              <a:rPr lang="es-ES" dirty="0" err="1" smtClean="0"/>
              <a:t>condicions</a:t>
            </a:r>
            <a:r>
              <a:rPr lang="es-ES" dirty="0" smtClean="0"/>
              <a:t> </a:t>
            </a:r>
            <a:r>
              <a:rPr lang="es-ES" dirty="0" err="1" smtClean="0"/>
              <a:t>climàtiques</a:t>
            </a:r>
            <a:r>
              <a:rPr lang="es-ES" dirty="0" smtClean="0"/>
              <a:t>) han </a:t>
            </a:r>
            <a:r>
              <a:rPr lang="es-ES" dirty="0" err="1" smtClean="0"/>
              <a:t>anat</a:t>
            </a:r>
            <a:r>
              <a:rPr lang="es-ES" dirty="0" smtClean="0"/>
              <a:t> </a:t>
            </a:r>
            <a:r>
              <a:rPr lang="es-ES" dirty="0" err="1" smtClean="0"/>
              <a:t>canviant</a:t>
            </a:r>
            <a:r>
              <a:rPr lang="es-ES" dirty="0" smtClean="0"/>
              <a:t>.</a:t>
            </a:r>
          </a:p>
          <a:p>
            <a:r>
              <a:rPr lang="es-ES" dirty="0" smtClean="0"/>
              <a:t>https://www.youtube.com/watch?v=ZyDCpOwAPj8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58" y="1412776"/>
            <a:ext cx="7717123" cy="438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537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ca-ES" dirty="0" smtClean="0"/>
              <a:t>Glaciacions</a:t>
            </a:r>
            <a:endParaRPr lang="es-ES" dirty="0"/>
          </a:p>
        </p:txBody>
      </p:sp>
      <p:pic>
        <p:nvPicPr>
          <p:cNvPr id="1028" name="Picture 4" descr="https://upload.wikimedia.org/wikipedia/commons/thumb/9/9c/Phanerozoic_Climate_Change.png/320px-Phanerozoic_Climate_Chan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49696" y="2294370"/>
            <a:ext cx="3589181" cy="256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hyperphysics.phy-astr.gsu.edu/hbasees/Geophys/imggeo/geoti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5446"/>
            <a:ext cx="4562709" cy="391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07504" y="3238136"/>
            <a:ext cx="129614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chemeClr val="bg1"/>
                </a:solidFill>
              </a:rPr>
              <a:t>Huroniana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07504" y="2564904"/>
            <a:ext cx="129614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chemeClr val="bg1"/>
                </a:solidFill>
              </a:rPr>
              <a:t>Criogènic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835696" y="4437112"/>
            <a:ext cx="144016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a-ES" sz="1200" b="1" dirty="0" smtClean="0">
                <a:solidFill>
                  <a:schemeClr val="bg1"/>
                </a:solidFill>
              </a:rPr>
              <a:t>Andina-Sahariana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822868" y="3658219"/>
            <a:ext cx="144016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a-ES" sz="1200" b="1" dirty="0" err="1" smtClean="0">
                <a:solidFill>
                  <a:schemeClr val="bg1"/>
                </a:solidFill>
              </a:rPr>
              <a:t>Karoo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835696" y="2132856"/>
            <a:ext cx="144016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a-ES" sz="1200" b="1" dirty="0" err="1" smtClean="0">
                <a:solidFill>
                  <a:schemeClr val="bg1"/>
                </a:solidFill>
              </a:rPr>
              <a:t>Cuaternaria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7544" y="5877272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Al llarg dels diferents períodes, hi ha hagut diverses glaciacions i períodes </a:t>
            </a:r>
            <a:r>
              <a:rPr lang="ca-ES" dirty="0" err="1" smtClean="0"/>
              <a:t>inter</a:t>
            </a:r>
            <a:r>
              <a:rPr lang="ca-ES" dirty="0" smtClean="0"/>
              <a:t>-glacials (entre glaciacions). Cada glaciació té, també dins seu, petits períodes interglacials.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2251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ca-ES" dirty="0" smtClean="0"/>
              <a:t>Glaciacions</a:t>
            </a:r>
            <a:endParaRPr lang="es-ES" dirty="0"/>
          </a:p>
        </p:txBody>
      </p:sp>
      <p:pic>
        <p:nvPicPr>
          <p:cNvPr id="1028" name="Picture 4" descr="https://upload.wikimedia.org/wikipedia/commons/thumb/9/9c/Phanerozoic_Climate_Change.png/320px-Phanerozoic_Climate_Chan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61920"/>
            <a:ext cx="6048672" cy="432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5796136" y="3258597"/>
            <a:ext cx="1080121" cy="15841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827584" y="5850894"/>
            <a:ext cx="5436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Actualment ens trobem en un període interglacial de la glaciació quaternària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1024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ca-ES" dirty="0" smtClean="0"/>
              <a:t>Glaciacions al quaternari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268760"/>
            <a:ext cx="9352353" cy="268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Era Cenozoica: el Cuaternario (Pleistoceno y Holoceno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49080"/>
            <a:ext cx="4762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11560" y="45811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Aparició </a:t>
            </a:r>
            <a:r>
              <a:rPr lang="ca-ES" i="1" dirty="0" smtClean="0"/>
              <a:t>Homo </a:t>
            </a:r>
            <a:r>
              <a:rPr lang="ca-ES" i="1" dirty="0" err="1" smtClean="0"/>
              <a:t>sapiens</a:t>
            </a:r>
            <a:endParaRPr lang="es-ES" i="1" dirty="0"/>
          </a:p>
        </p:txBody>
      </p:sp>
      <p:cxnSp>
        <p:nvCxnSpPr>
          <p:cNvPr id="6" name="5 Conector recto de flecha"/>
          <p:cNvCxnSpPr/>
          <p:nvPr/>
        </p:nvCxnSpPr>
        <p:spPr>
          <a:xfrm flipH="1" flipV="1">
            <a:off x="539552" y="2852936"/>
            <a:ext cx="144016" cy="180020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831352" y="886591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Petita edat del gel (S. XIV)</a:t>
            </a:r>
            <a:endParaRPr lang="es-ES" i="1" dirty="0"/>
          </a:p>
        </p:txBody>
      </p:sp>
      <p:cxnSp>
        <p:nvCxnSpPr>
          <p:cNvPr id="8" name="7 Conector recto de flecha"/>
          <p:cNvCxnSpPr/>
          <p:nvPr/>
        </p:nvCxnSpPr>
        <p:spPr>
          <a:xfrm flipH="1">
            <a:off x="539552" y="1196752"/>
            <a:ext cx="1224136" cy="226125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679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3968" y="116632"/>
            <a:ext cx="4341168" cy="1143000"/>
          </a:xfrm>
        </p:spPr>
        <p:txBody>
          <a:bodyPr/>
          <a:lstStyle/>
          <a:p>
            <a:r>
              <a:rPr lang="ca-ES" dirty="0" smtClean="0"/>
              <a:t>Glaciacions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476672"/>
            <a:ext cx="3600400" cy="4525963"/>
          </a:xfrm>
        </p:spPr>
        <p:txBody>
          <a:bodyPr/>
          <a:lstStyle/>
          <a:p>
            <a:pPr marL="0" indent="0">
              <a:buNone/>
            </a:pPr>
            <a:r>
              <a:rPr lang="ca-ES" dirty="0" smtClean="0"/>
              <a:t>Cicles de </a:t>
            </a:r>
            <a:r>
              <a:rPr lang="ca-ES" dirty="0" err="1" smtClean="0"/>
              <a:t>Milancóvic</a:t>
            </a:r>
            <a:endParaRPr lang="ca-ES" dirty="0" smtClean="0"/>
          </a:p>
          <a:p>
            <a:pPr marL="0" indent="0">
              <a:buNone/>
            </a:pPr>
            <a:r>
              <a:rPr lang="ca-ES" sz="2000" dirty="0" smtClean="0"/>
              <a:t>No està gens clar què ha provocat les glaciacions. </a:t>
            </a:r>
            <a:r>
              <a:rPr lang="ca-ES" sz="2000" dirty="0" err="1" smtClean="0"/>
              <a:t>Milancóvic</a:t>
            </a:r>
            <a:r>
              <a:rPr lang="ca-ES" sz="2000" dirty="0" smtClean="0"/>
              <a:t> va proposar que seria una combinació de diferents alteracions periòdiques en l’òrbita de la Terra, i es valoren també aspectes relatius als gasos d’efecte hivernacle, la radiació solar. </a:t>
            </a:r>
          </a:p>
          <a:p>
            <a:pPr marL="0" indent="0">
              <a:buNone/>
            </a:pPr>
            <a:r>
              <a:rPr lang="ca-ES" sz="2000" dirty="0" smtClean="0"/>
              <a:t>A dia d’avui, el que sabem és que ens trobem al final d’un període interglacial.</a:t>
            </a:r>
            <a:endParaRPr lang="es-ES" sz="2000" dirty="0"/>
          </a:p>
        </p:txBody>
      </p:sp>
      <p:pic>
        <p:nvPicPr>
          <p:cNvPr id="1026" name="Picture 2" descr="https://upload.wikimedia.org/wikipedia/commons/a/ad/Milankovitch_Variations_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68760"/>
            <a:ext cx="5292080" cy="401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abes qué es el movimiento de nutación de la Tierra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7152"/>
            <a:ext cx="3168352" cy="188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271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Hipòtesis de les extincions massives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8886" y="1124744"/>
            <a:ext cx="8229600" cy="4525963"/>
          </a:xfrm>
        </p:spPr>
        <p:txBody>
          <a:bodyPr/>
          <a:lstStyle/>
          <a:p>
            <a:r>
              <a:rPr lang="ca-ES" sz="2400" dirty="0" smtClean="0">
                <a:solidFill>
                  <a:schemeClr val="accent5"/>
                </a:solidFill>
              </a:rPr>
              <a:t>Formació del </a:t>
            </a:r>
            <a:r>
              <a:rPr lang="ca-ES" sz="2400" dirty="0" err="1" smtClean="0">
                <a:solidFill>
                  <a:schemeClr val="accent5"/>
                </a:solidFill>
              </a:rPr>
              <a:t>supercontinent</a:t>
            </a:r>
            <a:r>
              <a:rPr lang="ca-ES" sz="2400" dirty="0" smtClean="0">
                <a:solidFill>
                  <a:schemeClr val="accent5"/>
                </a:solidFill>
              </a:rPr>
              <a:t> </a:t>
            </a:r>
            <a:r>
              <a:rPr lang="ca-ES" sz="2400" dirty="0" err="1" smtClean="0">
                <a:solidFill>
                  <a:schemeClr val="accent5"/>
                </a:solidFill>
              </a:rPr>
              <a:t>Pangea</a:t>
            </a:r>
            <a:endParaRPr lang="ca-ES" sz="2400" dirty="0" smtClean="0">
              <a:solidFill>
                <a:schemeClr val="accent5"/>
              </a:solidFill>
            </a:endParaRPr>
          </a:p>
          <a:p>
            <a:r>
              <a:rPr lang="ca-ES" sz="2400" dirty="0" smtClean="0"/>
              <a:t>Activitat Volcànica Siberiana i Índica (1 </a:t>
            </a:r>
            <a:r>
              <a:rPr lang="ca-ES" sz="2400" dirty="0" err="1" smtClean="0"/>
              <a:t>m.a</a:t>
            </a:r>
            <a:r>
              <a:rPr lang="ca-ES" sz="2400" dirty="0" smtClean="0"/>
              <a:t>.)</a:t>
            </a:r>
          </a:p>
          <a:p>
            <a:r>
              <a:rPr lang="ca-ES" sz="2400" dirty="0" smtClean="0"/>
              <a:t>Emissions de metà hidrat</a:t>
            </a:r>
          </a:p>
          <a:p>
            <a:r>
              <a:rPr lang="ca-ES" sz="2400" dirty="0" smtClean="0"/>
              <a:t>Impactes d’asteroides</a:t>
            </a:r>
            <a:r>
              <a:rPr lang="es-ES" sz="2400" dirty="0" smtClean="0"/>
              <a:t> (</a:t>
            </a:r>
            <a:r>
              <a:rPr lang="es-ES" sz="2400" dirty="0" err="1" smtClean="0"/>
              <a:t>Chicxulub</a:t>
            </a:r>
            <a:r>
              <a:rPr lang="es-ES" sz="2400" dirty="0" smtClean="0"/>
              <a:t>, Yucatán)</a:t>
            </a:r>
          </a:p>
          <a:p>
            <a:r>
              <a:rPr lang="ca-ES" sz="2400" dirty="0" smtClean="0"/>
              <a:t>Cicles biogeoquímics: </a:t>
            </a:r>
            <a:r>
              <a:rPr lang="ca-ES" sz="2400" dirty="0" err="1" smtClean="0"/>
              <a:t>SoFex</a:t>
            </a:r>
            <a:endParaRPr lang="es-ES" sz="2400" dirty="0" smtClean="0"/>
          </a:p>
          <a:p>
            <a:endParaRPr lang="ca-ES" dirty="0" smtClean="0"/>
          </a:p>
        </p:txBody>
      </p:sp>
      <p:pic>
        <p:nvPicPr>
          <p:cNvPr id="9220" name="Picture 4" descr="Todo empezó en Pang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5839085" cy="306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444208" y="4029138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En continents molt grans, el clima és més extrem, i la mida dels mars també afecta la salinitat, temperatura,...</a:t>
            </a:r>
          </a:p>
          <a:p>
            <a:r>
              <a:rPr lang="ca-ES" dirty="0" smtClean="0"/>
              <a:t>Els canvis geològics van impulsar també canvis en el clima del territori.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9701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Fóssils</a:t>
            </a:r>
            <a:r>
              <a:rPr lang="ca-ES" dirty="0" smtClean="0"/>
              <a:t> guia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628800"/>
            <a:ext cx="5832648" cy="464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516216" y="1700808"/>
            <a:ext cx="20162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Els fòssils guia també permeten, a més de datar, intentar descriure les condicions físiques (atmosfera, temperatura, aigua, glaciacions...) i ecològiques (competència, extinció, </a:t>
            </a:r>
            <a:r>
              <a:rPr lang="ca-ES" smtClean="0"/>
              <a:t>radiació adaptativa...) </a:t>
            </a:r>
            <a:r>
              <a:rPr lang="ca-ES" dirty="0" smtClean="0"/>
              <a:t>de l’etapa. 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480375" y="635869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http://hyperphysics.phy-astr.gsu.edu/hbasees/Geophys/geotime.html</a:t>
            </a:r>
          </a:p>
        </p:txBody>
      </p:sp>
    </p:spTree>
    <p:extLst>
      <p:ext uri="{BB962C8B-B14F-4D97-AF65-F5344CB8AC3E}">
        <p14:creationId xmlns:p14="http://schemas.microsoft.com/office/powerpoint/2010/main" val="1315493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Hipòtesis de les extincions massives</a:t>
            </a:r>
            <a:endParaRPr lang="es-ES" dirty="0"/>
          </a:p>
        </p:txBody>
      </p:sp>
      <p:pic>
        <p:nvPicPr>
          <p:cNvPr id="17410" name="Picture 2" descr="El verano que no llegó (178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34384"/>
            <a:ext cx="4896544" cy="302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940152" y="3841938"/>
            <a:ext cx="2952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S’han detectat com a mínim dos esdeveniments d’erupcions volcàniques perllongades. Les erupcions volcàniques disminueixen la quantitat de llum i escalfor que arriba, el que afecta també la vida vegetal, arrossegant l’efecte per tota la xarxa tròfica.</a:t>
            </a:r>
            <a:endParaRPr lang="es-ES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588886" y="112474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400" dirty="0" smtClean="0"/>
              <a:t>Formació del </a:t>
            </a:r>
            <a:r>
              <a:rPr lang="ca-ES" sz="2400" dirty="0" err="1" smtClean="0"/>
              <a:t>supercontinent</a:t>
            </a:r>
            <a:r>
              <a:rPr lang="ca-ES" sz="2400" dirty="0" smtClean="0"/>
              <a:t> </a:t>
            </a:r>
            <a:r>
              <a:rPr lang="ca-ES" sz="2400" dirty="0" err="1" smtClean="0"/>
              <a:t>Pangea</a:t>
            </a:r>
            <a:endParaRPr lang="ca-ES" sz="2400" dirty="0" smtClean="0"/>
          </a:p>
          <a:p>
            <a:r>
              <a:rPr lang="ca-ES" sz="2400" dirty="0" smtClean="0">
                <a:solidFill>
                  <a:schemeClr val="accent5"/>
                </a:solidFill>
              </a:rPr>
              <a:t>Activitat Volcànica Siberiana i Índica (1 </a:t>
            </a:r>
            <a:r>
              <a:rPr lang="ca-ES" sz="2400" dirty="0" err="1" smtClean="0">
                <a:solidFill>
                  <a:schemeClr val="accent5"/>
                </a:solidFill>
              </a:rPr>
              <a:t>m.a</a:t>
            </a:r>
            <a:r>
              <a:rPr lang="ca-ES" sz="2400" dirty="0" smtClean="0">
                <a:solidFill>
                  <a:schemeClr val="accent5"/>
                </a:solidFill>
              </a:rPr>
              <a:t>.)</a:t>
            </a:r>
          </a:p>
          <a:p>
            <a:r>
              <a:rPr lang="ca-ES" sz="2400" dirty="0" smtClean="0"/>
              <a:t>Emissions de metà hidrat</a:t>
            </a:r>
          </a:p>
          <a:p>
            <a:r>
              <a:rPr lang="ca-ES" sz="2400" dirty="0" smtClean="0"/>
              <a:t>Impactes d’asteroides</a:t>
            </a:r>
            <a:r>
              <a:rPr lang="es-ES" sz="2400" dirty="0" smtClean="0"/>
              <a:t> (</a:t>
            </a:r>
            <a:r>
              <a:rPr lang="es-ES" sz="2400" dirty="0" err="1" smtClean="0"/>
              <a:t>Chicxulub</a:t>
            </a:r>
            <a:r>
              <a:rPr lang="es-ES" sz="2400" dirty="0" smtClean="0"/>
              <a:t>, Yucatán)</a:t>
            </a:r>
          </a:p>
          <a:p>
            <a:r>
              <a:rPr lang="ca-ES" sz="2400" dirty="0" smtClean="0"/>
              <a:t>Cicles biogeoquímics: </a:t>
            </a:r>
            <a:r>
              <a:rPr lang="ca-ES" sz="2400" dirty="0" err="1" smtClean="0"/>
              <a:t>SoFex</a:t>
            </a:r>
            <a:endParaRPr lang="es-ES" sz="2400" dirty="0" smtClean="0"/>
          </a:p>
          <a:p>
            <a:endParaRPr lang="ca-ES" dirty="0" smtClean="0"/>
          </a:p>
        </p:txBody>
      </p:sp>
    </p:spTree>
    <p:extLst>
      <p:ext uri="{BB962C8B-B14F-4D97-AF65-F5344CB8AC3E}">
        <p14:creationId xmlns:p14="http://schemas.microsoft.com/office/powerpoint/2010/main" val="2901562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Hipòtesis de les extincions massives</a:t>
            </a:r>
            <a:endParaRPr lang="es-ES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04" y="3779201"/>
            <a:ext cx="4017108" cy="225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 descr="Se abre un nuevo &amp;#39;cráter&amp;#39; gigante de 50 metros de profundidad en la tundra  árt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06568"/>
            <a:ext cx="4555830" cy="223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42704" y="616530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Petits escalfaments ocasionals poden haver fet que dipòsits de metà congelat s’hagin descongelat, alliberant-se i incrementant l’efecte hivernacle.</a:t>
            </a:r>
            <a:endParaRPr lang="es-ES" dirty="0"/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588886" y="1124744"/>
            <a:ext cx="8229600" cy="4525963"/>
          </a:xfrm>
        </p:spPr>
        <p:txBody>
          <a:bodyPr/>
          <a:lstStyle/>
          <a:p>
            <a:r>
              <a:rPr lang="ca-ES" sz="2400" dirty="0" smtClean="0"/>
              <a:t>Formació del </a:t>
            </a:r>
            <a:r>
              <a:rPr lang="ca-ES" sz="2400" dirty="0" err="1" smtClean="0"/>
              <a:t>supercontinent</a:t>
            </a:r>
            <a:r>
              <a:rPr lang="ca-ES" sz="2400" dirty="0" smtClean="0"/>
              <a:t> </a:t>
            </a:r>
            <a:r>
              <a:rPr lang="ca-ES" sz="2400" dirty="0" err="1" smtClean="0"/>
              <a:t>Pangea</a:t>
            </a:r>
            <a:endParaRPr lang="ca-ES" sz="2400" dirty="0" smtClean="0"/>
          </a:p>
          <a:p>
            <a:r>
              <a:rPr lang="ca-ES" sz="2400" dirty="0" smtClean="0"/>
              <a:t>Activitat Volcànica Siberiana i Índica (1 </a:t>
            </a:r>
            <a:r>
              <a:rPr lang="ca-ES" sz="2400" dirty="0" err="1" smtClean="0"/>
              <a:t>m.a</a:t>
            </a:r>
            <a:r>
              <a:rPr lang="ca-ES" sz="2400" dirty="0" smtClean="0"/>
              <a:t>.)</a:t>
            </a:r>
          </a:p>
          <a:p>
            <a:r>
              <a:rPr lang="ca-ES" sz="2400" dirty="0" smtClean="0">
                <a:solidFill>
                  <a:schemeClr val="accent5"/>
                </a:solidFill>
              </a:rPr>
              <a:t>Emissions de metà hidrat</a:t>
            </a:r>
          </a:p>
          <a:p>
            <a:r>
              <a:rPr lang="ca-ES" sz="2400" dirty="0" smtClean="0"/>
              <a:t>Impactes d’asteroides</a:t>
            </a:r>
            <a:r>
              <a:rPr lang="es-ES" sz="2400" dirty="0" smtClean="0"/>
              <a:t> (</a:t>
            </a:r>
            <a:r>
              <a:rPr lang="es-ES" sz="2400" dirty="0" err="1" smtClean="0"/>
              <a:t>Chicxulub</a:t>
            </a:r>
            <a:r>
              <a:rPr lang="es-ES" sz="2400" dirty="0" smtClean="0"/>
              <a:t>, Yucatán)</a:t>
            </a:r>
          </a:p>
          <a:p>
            <a:r>
              <a:rPr lang="ca-ES" sz="2400" dirty="0" smtClean="0"/>
              <a:t>Cicles biogeoquímics: </a:t>
            </a:r>
            <a:r>
              <a:rPr lang="ca-ES" sz="2400" dirty="0" err="1" smtClean="0"/>
              <a:t>SoFex</a:t>
            </a:r>
            <a:endParaRPr lang="es-ES" sz="2400" dirty="0" smtClean="0"/>
          </a:p>
          <a:p>
            <a:endParaRPr lang="ca-ES" dirty="0" smtClean="0"/>
          </a:p>
        </p:txBody>
      </p:sp>
    </p:spTree>
    <p:extLst>
      <p:ext uri="{BB962C8B-B14F-4D97-AF65-F5344CB8AC3E}">
        <p14:creationId xmlns:p14="http://schemas.microsoft.com/office/powerpoint/2010/main" val="3841594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Hipòtesis de les extincions massives</a:t>
            </a:r>
            <a:endParaRPr lang="es-ES" dirty="0"/>
          </a:p>
        </p:txBody>
      </p:sp>
      <p:pic>
        <p:nvPicPr>
          <p:cNvPr id="15364" name="Picture 4" descr="Puerto Chicxulub - Wanderlum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5176081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588886" y="112474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400" dirty="0" smtClean="0"/>
              <a:t>Formació del </a:t>
            </a:r>
            <a:r>
              <a:rPr lang="ca-ES" sz="2400" dirty="0" err="1" smtClean="0"/>
              <a:t>supercontinent</a:t>
            </a:r>
            <a:r>
              <a:rPr lang="ca-ES" sz="2400" dirty="0" smtClean="0"/>
              <a:t> </a:t>
            </a:r>
            <a:r>
              <a:rPr lang="ca-ES" sz="2400" dirty="0" err="1" smtClean="0"/>
              <a:t>Pangea</a:t>
            </a:r>
            <a:endParaRPr lang="ca-ES" sz="2400" dirty="0" smtClean="0"/>
          </a:p>
          <a:p>
            <a:r>
              <a:rPr lang="ca-ES" sz="2400" dirty="0" smtClean="0"/>
              <a:t>Activitat Volcànica Siberiana i Índica (1 </a:t>
            </a:r>
            <a:r>
              <a:rPr lang="ca-ES" sz="2400" dirty="0" err="1" smtClean="0"/>
              <a:t>m.a</a:t>
            </a:r>
            <a:r>
              <a:rPr lang="ca-ES" sz="2400" dirty="0" smtClean="0"/>
              <a:t>.)</a:t>
            </a:r>
          </a:p>
          <a:p>
            <a:r>
              <a:rPr lang="ca-ES" sz="2400" dirty="0" smtClean="0"/>
              <a:t>Emissions de metà hidrat</a:t>
            </a:r>
          </a:p>
          <a:p>
            <a:r>
              <a:rPr lang="ca-ES" sz="2400" dirty="0" smtClean="0">
                <a:solidFill>
                  <a:schemeClr val="accent5"/>
                </a:solidFill>
              </a:rPr>
              <a:t>Impactes d’asteroides</a:t>
            </a:r>
            <a:r>
              <a:rPr lang="es-ES" sz="2400" dirty="0" smtClean="0">
                <a:solidFill>
                  <a:schemeClr val="accent5"/>
                </a:solidFill>
              </a:rPr>
              <a:t> (</a:t>
            </a:r>
            <a:r>
              <a:rPr lang="es-ES" sz="2400" dirty="0" err="1" smtClean="0">
                <a:solidFill>
                  <a:schemeClr val="accent5"/>
                </a:solidFill>
              </a:rPr>
              <a:t>Chicxulub</a:t>
            </a:r>
            <a:r>
              <a:rPr lang="es-ES" sz="2400" dirty="0" smtClean="0">
                <a:solidFill>
                  <a:schemeClr val="accent5"/>
                </a:solidFill>
              </a:rPr>
              <a:t>, Yucatán)</a:t>
            </a:r>
          </a:p>
          <a:p>
            <a:r>
              <a:rPr lang="ca-ES" sz="2400" dirty="0" smtClean="0"/>
              <a:t>Cicles biogeoquímics: </a:t>
            </a:r>
            <a:r>
              <a:rPr lang="ca-ES" sz="2400" dirty="0" err="1" smtClean="0"/>
              <a:t>SoFex</a:t>
            </a:r>
            <a:endParaRPr lang="es-ES" sz="2400" dirty="0" smtClean="0"/>
          </a:p>
          <a:p>
            <a:endParaRPr lang="ca-ES" dirty="0" smtClean="0"/>
          </a:p>
        </p:txBody>
      </p:sp>
      <p:sp>
        <p:nvSpPr>
          <p:cNvPr id="10" name="9 CuadroTexto"/>
          <p:cNvSpPr txBox="1"/>
          <p:nvPr/>
        </p:nvSpPr>
        <p:spPr>
          <a:xfrm>
            <a:off x="5940152" y="3642931"/>
            <a:ext cx="29523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S’han detectat cràters deguts a impactes d’asteroides que es corresponen amb etapes d’extincions. L’impacte d’un asteroide podria provocar alliberació d’una gran quantitat d’energia (equivalent a bomba atòmica) i grans núvols de pols amb efecte perllongat en el clima.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0566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Hipòtesis de les extincions massives</a:t>
            </a:r>
            <a:endParaRPr lang="es-ES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588886" y="112474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400" dirty="0" smtClean="0"/>
              <a:t>Formació del </a:t>
            </a:r>
            <a:r>
              <a:rPr lang="ca-ES" sz="2400" dirty="0" err="1" smtClean="0"/>
              <a:t>supercontinent</a:t>
            </a:r>
            <a:r>
              <a:rPr lang="ca-ES" sz="2400" dirty="0" smtClean="0"/>
              <a:t> </a:t>
            </a:r>
            <a:r>
              <a:rPr lang="ca-ES" sz="2400" dirty="0" err="1" smtClean="0"/>
              <a:t>Pangea</a:t>
            </a:r>
            <a:endParaRPr lang="ca-ES" sz="2400" dirty="0" smtClean="0"/>
          </a:p>
          <a:p>
            <a:r>
              <a:rPr lang="ca-ES" sz="2400" dirty="0" smtClean="0"/>
              <a:t>Activitat Volcànica Siberiana i Índica (1 </a:t>
            </a:r>
            <a:r>
              <a:rPr lang="ca-ES" sz="2400" dirty="0" err="1" smtClean="0"/>
              <a:t>m.a</a:t>
            </a:r>
            <a:r>
              <a:rPr lang="ca-ES" sz="2400" dirty="0" smtClean="0"/>
              <a:t>.)</a:t>
            </a:r>
          </a:p>
          <a:p>
            <a:r>
              <a:rPr lang="ca-ES" sz="2400" dirty="0" smtClean="0"/>
              <a:t>Emissions de metà hidrat</a:t>
            </a:r>
          </a:p>
          <a:p>
            <a:r>
              <a:rPr lang="ca-ES" sz="2400" dirty="0" smtClean="0"/>
              <a:t>Impactes d’asteroides</a:t>
            </a:r>
            <a:r>
              <a:rPr lang="es-ES" sz="2400" dirty="0" smtClean="0"/>
              <a:t> (</a:t>
            </a:r>
            <a:r>
              <a:rPr lang="es-ES" sz="2400" dirty="0" err="1" smtClean="0"/>
              <a:t>Chicxulub</a:t>
            </a:r>
            <a:r>
              <a:rPr lang="es-ES" sz="2400" dirty="0" smtClean="0"/>
              <a:t>, Yucatán)</a:t>
            </a:r>
          </a:p>
          <a:p>
            <a:r>
              <a:rPr lang="ca-ES" sz="2400" dirty="0" smtClean="0">
                <a:solidFill>
                  <a:schemeClr val="accent5"/>
                </a:solidFill>
              </a:rPr>
              <a:t>Cicles biogeoquímics: </a:t>
            </a:r>
            <a:r>
              <a:rPr lang="ca-ES" sz="2400" dirty="0" err="1" smtClean="0">
                <a:solidFill>
                  <a:schemeClr val="accent5"/>
                </a:solidFill>
              </a:rPr>
              <a:t>SoFex</a:t>
            </a:r>
            <a:endParaRPr lang="es-ES" sz="2400" dirty="0" smtClean="0">
              <a:solidFill>
                <a:schemeClr val="accent5"/>
              </a:solidFill>
            </a:endParaRPr>
          </a:p>
          <a:p>
            <a:endParaRPr lang="ca-ES" dirty="0" smtClean="0"/>
          </a:p>
        </p:txBody>
      </p:sp>
      <p:sp>
        <p:nvSpPr>
          <p:cNvPr id="10" name="9 CuadroTexto"/>
          <p:cNvSpPr txBox="1"/>
          <p:nvPr/>
        </p:nvSpPr>
        <p:spPr>
          <a:xfrm>
            <a:off x="5508104" y="3284984"/>
            <a:ext cx="3310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S’ha comprovat mitjançant l’experiment </a:t>
            </a:r>
            <a:r>
              <a:rPr lang="ca-ES" dirty="0" err="1" smtClean="0"/>
              <a:t>SoFex</a:t>
            </a:r>
            <a:r>
              <a:rPr lang="ca-ES" dirty="0" smtClean="0"/>
              <a:t> que abocament al mar de Ferro i Sofre actua com a fertilitzant de les algues i aquestes fan més fotosíntesi. Això implica que absorbeixen més CO</a:t>
            </a:r>
            <a:r>
              <a:rPr lang="ca-ES" baseline="-25000" dirty="0" smtClean="0"/>
              <a:t>2</a:t>
            </a:r>
            <a:r>
              <a:rPr lang="ca-ES" dirty="0" smtClean="0"/>
              <a:t> i disminueixen l’efecte hivernacle.</a:t>
            </a:r>
          </a:p>
          <a:p>
            <a:r>
              <a:rPr lang="ca-ES" dirty="0" smtClean="0"/>
              <a:t>La combinació de deserts i vent poden arrossegar Ferro i Sofre al mar, provocant de manera natural aquest efecte.</a:t>
            </a:r>
            <a:endParaRPr lang="es-ES" dirty="0"/>
          </a:p>
        </p:txBody>
      </p:sp>
      <p:pic>
        <p:nvPicPr>
          <p:cNvPr id="6" name="Picture 2" descr="MBARI - SOFeX Cruise History &amp;amp; Purp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4464496" cy="284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042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Per saber-ne més: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hlinkClick r:id="rId2"/>
              </a:rPr>
              <a:t>https://soclalluna.com/4oeso-biologia-y-geologia/ud-06-conocer-la-tierra-y-descubrir-su-pasado/02-el-fanerozoico</a:t>
            </a:r>
            <a:r>
              <a:rPr lang="es-ES" dirty="0" smtClean="0">
                <a:hlinkClick r:id="rId2"/>
              </a:rPr>
              <a:t>/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2648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Mètodes de mesura i datació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a-ES" dirty="0" smtClean="0"/>
              <a:t>Radiomètrics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4977860" cy="3100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868144" y="1365041"/>
            <a:ext cx="30963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smtClean="0"/>
              <a:t>Alguns elements químics (Com el Carboni o el Potassi) tenen en la natura proporcions determinades d’</a:t>
            </a:r>
            <a:r>
              <a:rPr lang="ca-ES" sz="1400" b="1" dirty="0" smtClean="0"/>
              <a:t>isòtops</a:t>
            </a:r>
            <a:r>
              <a:rPr lang="ca-ES" sz="1400" dirty="0" smtClean="0"/>
              <a:t> (variants de l’element que són una mica més pesades). </a:t>
            </a:r>
          </a:p>
          <a:p>
            <a:r>
              <a:rPr lang="ca-ES" sz="1400" dirty="0" smtClean="0"/>
              <a:t>Quan un ésser viu mor, deixa d’intercanviar matèria amb l’exterior. </a:t>
            </a:r>
          </a:p>
          <a:p>
            <a:r>
              <a:rPr lang="ca-ES" sz="1400" dirty="0" smtClean="0"/>
              <a:t>Els seus isòtops es van </a:t>
            </a:r>
            <a:r>
              <a:rPr lang="ca-ES" sz="1400" b="1" dirty="0" err="1" smtClean="0"/>
              <a:t>descomposant</a:t>
            </a:r>
            <a:r>
              <a:rPr lang="ca-ES" sz="1400" b="1" dirty="0" smtClean="0"/>
              <a:t> </a:t>
            </a:r>
            <a:r>
              <a:rPr lang="ca-ES" sz="1400" b="1" dirty="0" err="1" smtClean="0"/>
              <a:t>radioactivament</a:t>
            </a:r>
            <a:r>
              <a:rPr lang="ca-ES" sz="1400" b="1" dirty="0"/>
              <a:t> </a:t>
            </a:r>
            <a:r>
              <a:rPr lang="ca-ES" sz="1400" dirty="0" smtClean="0"/>
              <a:t>(perden “pes”) transformant-se en altres elements. Com menys isòtops hi hagi, més temps fa que va deixar d’intercanviar matèria amb l’exterior. </a:t>
            </a:r>
          </a:p>
          <a:p>
            <a:r>
              <a:rPr lang="ca-ES" sz="1400" dirty="0" smtClean="0"/>
              <a:t>Això s’anomena </a:t>
            </a:r>
            <a:r>
              <a:rPr lang="ca-ES" sz="1400" b="1" dirty="0" smtClean="0"/>
              <a:t>decaiguda radioactiva.</a:t>
            </a:r>
            <a:endParaRPr lang="es-ES" sz="1400" b="1" dirty="0"/>
          </a:p>
        </p:txBody>
      </p:sp>
      <p:pic>
        <p:nvPicPr>
          <p:cNvPr id="19458" name="Picture 2" descr="Carbon-14 Dating - Radiocarbon Dating | nuclear-power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65" y="5486600"/>
            <a:ext cx="5101983" cy="135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File:Radioactive decay of Carbon-14 SVG.svg - Wikimedia Comm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73584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339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Mètodes de mesura i datació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409" y="1479847"/>
            <a:ext cx="7140059" cy="53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a-ES" sz="2400" dirty="0" smtClean="0"/>
              <a:t>Estratigràfics</a:t>
            </a:r>
            <a:endParaRPr lang="es-ES" sz="2400" dirty="0"/>
          </a:p>
        </p:txBody>
      </p:sp>
      <p:sp>
        <p:nvSpPr>
          <p:cNvPr id="4" name="3 Rectángulo"/>
          <p:cNvSpPr/>
          <p:nvPr/>
        </p:nvSpPr>
        <p:spPr>
          <a:xfrm>
            <a:off x="8254270" y="2933822"/>
            <a:ext cx="36004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6300192" y="4581128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Els fòssils que es troben en el mateix </a:t>
            </a:r>
            <a:r>
              <a:rPr lang="ca-ES" b="1" dirty="0" smtClean="0"/>
              <a:t>estrat</a:t>
            </a:r>
            <a:r>
              <a:rPr lang="ca-ES" dirty="0" smtClean="0"/>
              <a:t> tenen la mateixa antiguitat. Els que es troben en estrats inferiors, són més antics que els que es troben en estrats superiors.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3519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Principis de </a:t>
            </a:r>
            <a:r>
              <a:rPr lang="ca-ES" dirty="0" smtClean="0"/>
              <a:t>datació estratigràfica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21088"/>
            <a:ext cx="57150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32856"/>
            <a:ext cx="4786262" cy="19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95900" y="1807632"/>
            <a:ext cx="27639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 smtClean="0"/>
              <a:t>Inclusió:</a:t>
            </a:r>
          </a:p>
          <a:p>
            <a:r>
              <a:rPr lang="ca-ES" sz="2000" dirty="0" smtClean="0"/>
              <a:t>Si una roca es troba dins una altra, és més jove que l’altra.</a:t>
            </a:r>
          </a:p>
          <a:p>
            <a:r>
              <a:rPr lang="ca-ES" sz="2000" b="1" dirty="0" smtClean="0"/>
              <a:t>Intrusió:</a:t>
            </a:r>
          </a:p>
          <a:p>
            <a:r>
              <a:rPr lang="ca-ES" sz="2000" dirty="0" smtClean="0"/>
              <a:t>Si una roca penetra en una formació geològica, és més jove que aquesta formació.</a:t>
            </a:r>
          </a:p>
          <a:p>
            <a:r>
              <a:rPr lang="ca-ES" sz="2000" b="1" dirty="0" smtClean="0"/>
              <a:t>Disrupció:</a:t>
            </a:r>
          </a:p>
          <a:p>
            <a:r>
              <a:rPr lang="ca-ES" sz="2000" dirty="0" smtClean="0"/>
              <a:t>Si una roca trenca o es superposa amb una altra formació </a:t>
            </a:r>
            <a:r>
              <a:rPr lang="ca-ES" sz="2000" dirty="0" err="1" smtClean="0"/>
              <a:t>geológica</a:t>
            </a:r>
            <a:r>
              <a:rPr lang="ca-ES" sz="2000" dirty="0" smtClean="0"/>
              <a:t>, és més jove que aquesta formació </a:t>
            </a:r>
            <a:r>
              <a:rPr lang="ca-ES" sz="2000" dirty="0" err="1" smtClean="0"/>
              <a:t>geológica</a:t>
            </a:r>
            <a:r>
              <a:rPr lang="ca-ES" sz="2000" dirty="0" smtClean="0"/>
              <a:t>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693769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Principis de </a:t>
            </a:r>
            <a:r>
              <a:rPr lang="ca-ES" dirty="0" smtClean="0"/>
              <a:t>datació estratigràfica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1176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a-ES" dirty="0" smtClean="0"/>
              <a:t>Paleomagnetisme</a:t>
            </a:r>
            <a:endParaRPr lang="es-E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686" y="3353006"/>
            <a:ext cx="3960440" cy="280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56" y="3905672"/>
            <a:ext cx="2836247" cy="196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 descr="https://cloudfront-eu-central-1.images.arcpublishing.com/larazon/FOQNVT7UNFG4TMWKZMJ55NPNL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092822" cy="189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Campo magnético terrestre - EcuR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2092231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3528" y="6092149"/>
            <a:ext cx="8136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smtClean="0"/>
              <a:t>Les roques ígnies es solidifiquen en refredar-se, i els seus continguts metàl·lics s’orienten segons el camp magnètic terrestre. Canvis històrics en el magnetisme de la Terra es poden fer servir per fer datació de roques ígnies, i es veu en les franges d’orientació magnètica de les roques al voltant de les dorsals.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565160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4560"/>
            <a:ext cx="8229600" cy="707256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El Temps geològic</a:t>
            </a:r>
            <a:endParaRPr lang="es-ES" dirty="0"/>
          </a:p>
        </p:txBody>
      </p:sp>
      <p:pic>
        <p:nvPicPr>
          <p:cNvPr id="1026" name="Picture 2" descr="Mass extinction event | biology | Britan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496944" cy="579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11760" y="6309320"/>
            <a:ext cx="6516216" cy="752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400" dirty="0" smtClean="0"/>
              <a:t>Observant els fòssils de roques de diferent antiguitat, s’han pogut detectar 5 #extincions massives, i es fan servir per a delimitar períodes. </a:t>
            </a:r>
            <a:endParaRPr lang="es-ES" sz="1400" dirty="0"/>
          </a:p>
        </p:txBody>
      </p:sp>
      <p:sp>
        <p:nvSpPr>
          <p:cNvPr id="4" name="3 Elipse"/>
          <p:cNvSpPr/>
          <p:nvPr/>
        </p:nvSpPr>
        <p:spPr>
          <a:xfrm>
            <a:off x="2051720" y="1268760"/>
            <a:ext cx="1008112" cy="172819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2987824" y="1988840"/>
            <a:ext cx="1008112" cy="172819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4802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Grans períodes geològics</a:t>
            </a:r>
            <a:endParaRPr lang="es-ES" dirty="0"/>
          </a:p>
        </p:txBody>
      </p:sp>
      <p:pic>
        <p:nvPicPr>
          <p:cNvPr id="6146" name="Picture 2" descr="http://hyperphysics.phy-astr.gsu.edu/hbasees/Geophys/imggeo/geoti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46565"/>
            <a:ext cx="6264696" cy="537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6584282" y="1628800"/>
            <a:ext cx="2559718" cy="7529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a-ES" sz="1400" dirty="0" smtClean="0"/>
              <a:t>Les extincions massives s’han fet servir com a “marques” per dividir la història geològica en diversos períodes.</a:t>
            </a:r>
          </a:p>
          <a:p>
            <a:pPr marL="0" indent="0">
              <a:buNone/>
            </a:pPr>
            <a:endParaRPr lang="ca-ES" sz="1400" dirty="0"/>
          </a:p>
          <a:p>
            <a:pPr marL="0" indent="0">
              <a:buNone/>
            </a:pPr>
            <a:r>
              <a:rPr lang="ca-ES" sz="1400" dirty="0" smtClean="0"/>
              <a:t>Els períodes principals són els eons.</a:t>
            </a:r>
          </a:p>
          <a:p>
            <a:pPr marL="0" indent="0">
              <a:buNone/>
            </a:pPr>
            <a:r>
              <a:rPr lang="ca-ES" sz="1400" dirty="0" smtClean="0"/>
              <a:t>La vida s’inicià en l’eó Arcaic, i la Fotosíntesi  i els </a:t>
            </a:r>
            <a:r>
              <a:rPr lang="ca-ES" sz="1400" dirty="0" err="1" smtClean="0"/>
              <a:t>pluricel·lualrs</a:t>
            </a:r>
            <a:r>
              <a:rPr lang="ca-ES" sz="1400" dirty="0" smtClean="0"/>
              <a:t> aparegueren al proterozoic, que va donar lloc al Fanerozoic. L’Eó Fanerozoic es divideix en 3 Eres, en les que els </a:t>
            </a:r>
            <a:r>
              <a:rPr lang="ca-ES" sz="1400" dirty="0" err="1" smtClean="0"/>
              <a:t>fóssils</a:t>
            </a:r>
            <a:r>
              <a:rPr lang="ca-ES" sz="1400" dirty="0" smtClean="0"/>
              <a:t> mostren que la vida va experimentar grans canvis.</a:t>
            </a:r>
            <a:endParaRPr lang="ca-ES" sz="500" dirty="0" smtClean="0"/>
          </a:p>
        </p:txBody>
      </p:sp>
    </p:spTree>
    <p:extLst>
      <p:ext uri="{BB962C8B-B14F-4D97-AF65-F5344CB8AC3E}">
        <p14:creationId xmlns:p14="http://schemas.microsoft.com/office/powerpoint/2010/main" val="1586847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ón Proterozoico: características, geología, clima, flora y fauna |  Meteorología en 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" y="1412776"/>
            <a:ext cx="9361040" cy="526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42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Grans períodes </a:t>
            </a:r>
            <a:r>
              <a:rPr lang="ca-ES" dirty="0" smtClean="0"/>
              <a:t>geològics: Proterozoic</a:t>
            </a:r>
            <a:br>
              <a:rPr lang="ca-ES" dirty="0" smtClean="0"/>
            </a:br>
            <a:r>
              <a:rPr lang="ca-ES" dirty="0" smtClean="0"/>
              <a:t>2500-540 </a:t>
            </a:r>
            <a:r>
              <a:rPr lang="ca-ES" dirty="0" err="1" smtClean="0"/>
              <a:t>M.a</a:t>
            </a:r>
            <a:endParaRPr lang="es-ES" dirty="0"/>
          </a:p>
        </p:txBody>
      </p:sp>
      <p:pic>
        <p:nvPicPr>
          <p:cNvPr id="6146" name="Picture 2" descr="http://hyperphysics.phy-astr.gsu.edu/hbasees/Geophys/imggeo/geoti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5"/>
            <a:ext cx="318835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11560" y="1988840"/>
            <a:ext cx="648072" cy="936104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5148064" y="1698775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dirty="0" smtClean="0"/>
              <a:t>Es va produir la </a:t>
            </a:r>
            <a:r>
              <a:rPr lang="ca-ES" b="1" dirty="0" smtClean="0"/>
              <a:t>gran oxidació </a:t>
            </a:r>
            <a:r>
              <a:rPr lang="ca-ES" dirty="0" smtClean="0"/>
              <a:t>com a producte de rebuig de la fotosíntesi (comença a haver-hi oxigen atmosfèric en abundància).</a:t>
            </a:r>
          </a:p>
          <a:p>
            <a:pPr algn="r"/>
            <a:r>
              <a:rPr lang="ca-ES" dirty="0" smtClean="0"/>
              <a:t>S’han trobat fòssils de </a:t>
            </a:r>
            <a:r>
              <a:rPr lang="ca-ES" dirty="0" err="1" smtClean="0"/>
              <a:t>cianobactèries</a:t>
            </a:r>
            <a:r>
              <a:rPr lang="ca-ES" dirty="0" smtClean="0"/>
              <a:t> (algues microscòpiques) en forma </a:t>
            </a:r>
            <a:r>
              <a:rPr lang="ca-ES" dirty="0" err="1" smtClean="0"/>
              <a:t>d’estromatolits</a:t>
            </a:r>
            <a:r>
              <a:rPr lang="ca-ES" dirty="0" smtClean="0"/>
              <a:t>.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533630" y="6017609"/>
            <a:ext cx="479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400" b="1" dirty="0" smtClean="0">
                <a:solidFill>
                  <a:schemeClr val="bg1"/>
                </a:solidFill>
              </a:rPr>
              <a:t>Cianobacteris i primers eucariotes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43074"/>
            <a:ext cx="1608212" cy="153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5920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1066</Words>
  <Application>Microsoft Office PowerPoint</Application>
  <PresentationFormat>Presentación en pantalla (4:3)</PresentationFormat>
  <Paragraphs>108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Períodes geològics i paleomagnetisme.</vt:lpstr>
      <vt:lpstr>Fóssils guia</vt:lpstr>
      <vt:lpstr>Mètodes de mesura i datació</vt:lpstr>
      <vt:lpstr>Mètodes de mesura i datació</vt:lpstr>
      <vt:lpstr>Principis de datació estratigràfica</vt:lpstr>
      <vt:lpstr>Principis de datació estratigràfica</vt:lpstr>
      <vt:lpstr>El Temps geològic</vt:lpstr>
      <vt:lpstr>Grans períodes geològics</vt:lpstr>
      <vt:lpstr>Grans períodes geològics: Proterozoic 2500-540 M.a</vt:lpstr>
      <vt:lpstr>Grans períodes geològics: Paeleozoic 540-250 M.a</vt:lpstr>
      <vt:lpstr>Grans períodes geològics: Mesozoic 250-66 M.a</vt:lpstr>
      <vt:lpstr>Grans períodes geològics: Cenozoic  66 M.a - actual</vt:lpstr>
      <vt:lpstr>Grans períodes geològics: Quaternari</vt:lpstr>
      <vt:lpstr>Períodes geològics</vt:lpstr>
      <vt:lpstr>Glaciacions</vt:lpstr>
      <vt:lpstr>Glaciacions</vt:lpstr>
      <vt:lpstr>Glaciacions al quaternari</vt:lpstr>
      <vt:lpstr>Glaciacions</vt:lpstr>
      <vt:lpstr>Hipòtesis de les extincions massives</vt:lpstr>
      <vt:lpstr>Hipòtesis de les extincions massives</vt:lpstr>
      <vt:lpstr>Hipòtesis de les extincions massives</vt:lpstr>
      <vt:lpstr>Hipòtesis de les extincions massives</vt:lpstr>
      <vt:lpstr>Hipòtesis de les extincions massives</vt:lpstr>
      <vt:lpstr>Per saber-ne més: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Períodes geològics i paleomagnetisme.</dc:title>
  <dc:creator>jORDI dOMÈNECH</dc:creator>
  <cp:lastModifiedBy>jORDI dOMÈNECH</cp:lastModifiedBy>
  <cp:revision>21</cp:revision>
  <cp:lastPrinted>2021-09-23T07:49:39Z</cp:lastPrinted>
  <dcterms:created xsi:type="dcterms:W3CDTF">2021-09-08T17:13:05Z</dcterms:created>
  <dcterms:modified xsi:type="dcterms:W3CDTF">2021-09-23T08:22:46Z</dcterms:modified>
</cp:coreProperties>
</file>